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Semi-Bold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7496236"/>
            <a:ext cx="3357919" cy="1762064"/>
            <a:chOff x="0" y="0"/>
            <a:chExt cx="4477226" cy="2349418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274350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200353"/>
              <a:ext cx="4477226" cy="1149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 Hans Darmawan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JCDS2602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38923" y="3612123"/>
            <a:ext cx="9996772" cy="5646177"/>
          </a:xfrm>
          <a:custGeom>
            <a:avLst/>
            <a:gdLst/>
            <a:ahLst/>
            <a:cxnLst/>
            <a:rect r="r" b="b" t="t" l="l"/>
            <a:pathLst>
              <a:path h="5646177" w="9996772">
                <a:moveTo>
                  <a:pt x="0" y="0"/>
                </a:moveTo>
                <a:lnTo>
                  <a:pt x="9996773" y="0"/>
                </a:lnTo>
                <a:lnTo>
                  <a:pt x="9996773" y="5646177"/>
                </a:lnTo>
                <a:lnTo>
                  <a:pt x="0" y="5646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17590"/>
            <a:ext cx="1623060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true">
                <a:solidFill>
                  <a:srgbClr val="1939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TLC Taxi Trip Data Analysis - Tipping Behavior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301259" cy="3884808"/>
          </a:xfrm>
          <a:custGeom>
            <a:avLst/>
            <a:gdLst/>
            <a:ahLst/>
            <a:cxnLst/>
            <a:rect r="r" b="b" t="t" l="l"/>
            <a:pathLst>
              <a:path h="3884808" w="11301259">
                <a:moveTo>
                  <a:pt x="0" y="0"/>
                </a:moveTo>
                <a:lnTo>
                  <a:pt x="11301259" y="0"/>
                </a:lnTo>
                <a:lnTo>
                  <a:pt x="11301259" y="3884808"/>
                </a:lnTo>
                <a:lnTo>
                  <a:pt x="0" y="388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11301259" cy="3969567"/>
          </a:xfrm>
          <a:custGeom>
            <a:avLst/>
            <a:gdLst/>
            <a:ahLst/>
            <a:cxnLst/>
            <a:rect r="r" b="b" t="t" l="l"/>
            <a:pathLst>
              <a:path h="3969567" w="11301259">
                <a:moveTo>
                  <a:pt x="0" y="0"/>
                </a:moveTo>
                <a:lnTo>
                  <a:pt x="11301259" y="0"/>
                </a:lnTo>
                <a:lnTo>
                  <a:pt x="11301259" y="3969567"/>
                </a:lnTo>
                <a:lnTo>
                  <a:pt x="0" y="3969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301259" cy="3898934"/>
          </a:xfrm>
          <a:custGeom>
            <a:avLst/>
            <a:gdLst/>
            <a:ahLst/>
            <a:cxnLst/>
            <a:rect r="r" b="b" t="t" l="l"/>
            <a:pathLst>
              <a:path h="3898934" w="11301259">
                <a:moveTo>
                  <a:pt x="0" y="0"/>
                </a:moveTo>
                <a:lnTo>
                  <a:pt x="11301259" y="0"/>
                </a:lnTo>
                <a:lnTo>
                  <a:pt x="11301259" y="3898934"/>
                </a:lnTo>
                <a:lnTo>
                  <a:pt x="0" y="389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7529" y="5445096"/>
            <a:ext cx="9363601" cy="4330666"/>
          </a:xfrm>
          <a:custGeom>
            <a:avLst/>
            <a:gdLst/>
            <a:ahLst/>
            <a:cxnLst/>
            <a:rect r="r" b="b" t="t" l="l"/>
            <a:pathLst>
              <a:path h="4330666" w="9363601">
                <a:moveTo>
                  <a:pt x="0" y="0"/>
                </a:moveTo>
                <a:lnTo>
                  <a:pt x="9363601" y="0"/>
                </a:lnTo>
                <a:lnTo>
                  <a:pt x="9363601" y="4330666"/>
                </a:lnTo>
                <a:lnTo>
                  <a:pt x="0" y="433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0"/>
            <a:ext cx="18288000" cy="8458200"/>
          </a:xfrm>
          <a:custGeom>
            <a:avLst/>
            <a:gdLst/>
            <a:ahLst/>
            <a:cxnLst/>
            <a:rect r="r" b="b" t="t" l="l"/>
            <a:pathLst>
              <a:path h="8458200" w="18288000">
                <a:moveTo>
                  <a:pt x="0" y="0"/>
                </a:moveTo>
                <a:lnTo>
                  <a:pt x="18288000" y="0"/>
                </a:lnTo>
                <a:lnTo>
                  <a:pt x="18288000" y="8458200"/>
                </a:lnTo>
                <a:lnTo>
                  <a:pt x="0" y="845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61717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2198" y="1961717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4396" y="1961717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843369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2198" y="5843369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4396" y="5843369"/>
            <a:ext cx="5223604" cy="3414931"/>
          </a:xfrm>
          <a:custGeom>
            <a:avLst/>
            <a:gdLst/>
            <a:ahLst/>
            <a:cxnLst/>
            <a:rect r="r" b="b" t="t" l="l"/>
            <a:pathLst>
              <a:path h="3414931" w="5223604">
                <a:moveTo>
                  <a:pt x="0" y="0"/>
                </a:moveTo>
                <a:lnTo>
                  <a:pt x="5223604" y="0"/>
                </a:lnTo>
                <a:lnTo>
                  <a:pt x="5223604" y="3414931"/>
                </a:lnTo>
                <a:lnTo>
                  <a:pt x="0" y="341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13951"/>
            <a:ext cx="16230600" cy="2368225"/>
            <a:chOff x="0" y="0"/>
            <a:chExt cx="21640800" cy="3157633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500265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26193"/>
              <a:ext cx="21640800" cy="2631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Payment method is the strongest predictor of tipping behavior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Temporal and geographic factors significantly influence tipping patterns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Recommendations include promoting cashless payments and focusing on high-tip zones</a:t>
              </a:r>
            </a:p>
            <a:p>
              <a:pPr algn="just" marL="582928" indent="-291464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Driver training should emphasize service quality during peak tipping periods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1619481"/>
            <a:ext cx="10815434" cy="108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14585" y="427389"/>
            <a:ext cx="2860666" cy="3467474"/>
          </a:xfrm>
          <a:custGeom>
            <a:avLst/>
            <a:gdLst/>
            <a:ahLst/>
            <a:cxnLst/>
            <a:rect r="r" b="b" t="t" l="l"/>
            <a:pathLst>
              <a:path h="3467474" w="2860666">
                <a:moveTo>
                  <a:pt x="0" y="0"/>
                </a:moveTo>
                <a:lnTo>
                  <a:pt x="2860666" y="0"/>
                </a:lnTo>
                <a:lnTo>
                  <a:pt x="2860666" y="3467474"/>
                </a:lnTo>
                <a:lnTo>
                  <a:pt x="0" y="346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45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217" y="442939"/>
            <a:ext cx="9465367" cy="8944772"/>
          </a:xfrm>
          <a:custGeom>
            <a:avLst/>
            <a:gdLst/>
            <a:ahLst/>
            <a:cxnLst/>
            <a:rect r="r" b="b" t="t" l="l"/>
            <a:pathLst>
              <a:path h="8944772" w="9465367">
                <a:moveTo>
                  <a:pt x="0" y="0"/>
                </a:moveTo>
                <a:lnTo>
                  <a:pt x="9465367" y="0"/>
                </a:lnTo>
                <a:lnTo>
                  <a:pt x="9465367" y="8944772"/>
                </a:lnTo>
                <a:lnTo>
                  <a:pt x="0" y="894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4902" y="3881862"/>
            <a:ext cx="6974398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80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Any Questions 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193970">
              <a:alpha val="67843"/>
            </a:srgbClr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713951"/>
            <a:ext cx="16230600" cy="3882700"/>
            <a:chOff x="0" y="0"/>
            <a:chExt cx="21640800" cy="517693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500265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26193"/>
              <a:ext cx="21640800" cy="4650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BACKGROUND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GAP ANALYSIS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SCOPE OF WORK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UNDERSTANDING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</a:p>
            <a:p>
              <a:pPr algn="just" marL="582927" indent="-291463" lvl="1">
                <a:lnSpc>
                  <a:spcPts val="4049"/>
                </a:lnSpc>
                <a:buFont typeface="Arial"/>
                <a:buChar char="•"/>
              </a:pPr>
              <a:r>
                <a:rPr lang="en-US" sz="26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DATA ANALYSIS 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1619481"/>
            <a:ext cx="10815434" cy="108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14585" y="427389"/>
            <a:ext cx="2860666" cy="3467474"/>
          </a:xfrm>
          <a:custGeom>
            <a:avLst/>
            <a:gdLst/>
            <a:ahLst/>
            <a:cxnLst/>
            <a:rect r="r" b="b" t="t" l="l"/>
            <a:pathLst>
              <a:path h="3467474" w="2860666">
                <a:moveTo>
                  <a:pt x="0" y="0"/>
                </a:moveTo>
                <a:lnTo>
                  <a:pt x="2860666" y="0"/>
                </a:lnTo>
                <a:lnTo>
                  <a:pt x="2860666" y="3467474"/>
                </a:lnTo>
                <a:lnTo>
                  <a:pt x="0" y="346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010895" y="1028700"/>
            <a:ext cx="8248405" cy="8544235"/>
            <a:chOff x="0" y="0"/>
            <a:chExt cx="10997874" cy="1139231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97618"/>
              <a:ext cx="10997874" cy="10894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Taxi transportation is essential for urban mobility, offering convenience and accessibility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NYC TLC regulates taxis and for-hire vehicles in New York City since 1937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Competition between traditional taxis and ride-sharing services has increased significantly</a:t>
              </a:r>
            </a:p>
            <a:p>
              <a:pPr algn="just" marL="777240" indent="-388620" lvl="1">
                <a:lnSpc>
                  <a:spcPts val="5400"/>
                </a:lnSpc>
                <a:buFont typeface="Arial"/>
                <a:buChar char="•"/>
              </a:pPr>
              <a:r>
                <a:rPr lang="en-US" sz="36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Tipping behavior significantly influences taxi driver earnings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8850" y="2898844"/>
            <a:ext cx="5415166" cy="4489312"/>
            <a:chOff x="0" y="0"/>
            <a:chExt cx="7220221" cy="59857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969750"/>
              <a:ext cx="7220221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b="true" sz="5000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BACKGROUND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005456" y="0"/>
              <a:ext cx="3209309" cy="3890071"/>
            </a:xfrm>
            <a:custGeom>
              <a:avLst/>
              <a:gdLst/>
              <a:ahLst/>
              <a:cxnLst/>
              <a:rect r="r" b="b" t="t" l="l"/>
              <a:pathLst>
                <a:path h="3890071" w="3209309">
                  <a:moveTo>
                    <a:pt x="0" y="0"/>
                  </a:moveTo>
                  <a:lnTo>
                    <a:pt x="3209309" y="0"/>
                  </a:lnTo>
                  <a:lnTo>
                    <a:pt x="3209309" y="3890071"/>
                  </a:lnTo>
                  <a:lnTo>
                    <a:pt x="0" y="3890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51240"/>
            <a:ext cx="8723781" cy="5984519"/>
            <a:chOff x="0" y="0"/>
            <a:chExt cx="11631708" cy="7979359"/>
          </a:xfrm>
        </p:grpSpPr>
        <p:sp>
          <p:nvSpPr>
            <p:cNvPr name="AutoShape 3" id="3"/>
            <p:cNvSpPr/>
            <p:nvPr/>
          </p:nvSpPr>
          <p:spPr>
            <a:xfrm rot="0">
              <a:off x="0" y="2698286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243529"/>
              <a:ext cx="11631708" cy="4735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Ride-sha</a:t>
              </a: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ring apps have integrated structured tipping systems that prompt passengers</a:t>
              </a:r>
            </a:p>
            <a:p>
              <a:pPr algn="l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Traditional taxi tipping is less standardized with inconsistent behavior patterns</a:t>
              </a:r>
            </a:p>
            <a:p>
              <a:pPr algn="l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structured data collection makes it difficult to identify tipping patterns in taxis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NYC TLC needs deeper understanding of taxi tipping behavior to improve service quality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1631708" cy="1444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G</a:t>
              </a:r>
              <a:r>
                <a:rPr lang="en-US" sz="7200" b="true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AP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59530" y="2088111"/>
            <a:ext cx="6299770" cy="6110777"/>
          </a:xfrm>
          <a:custGeom>
            <a:avLst/>
            <a:gdLst/>
            <a:ahLst/>
            <a:cxnLst/>
            <a:rect r="r" b="b" t="t" l="l"/>
            <a:pathLst>
              <a:path h="6110777" w="6299770">
                <a:moveTo>
                  <a:pt x="0" y="0"/>
                </a:moveTo>
                <a:lnTo>
                  <a:pt x="6299770" y="0"/>
                </a:lnTo>
                <a:lnTo>
                  <a:pt x="6299770" y="6110778"/>
                </a:lnTo>
                <a:lnTo>
                  <a:pt x="0" y="611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35519" y="2283310"/>
            <a:ext cx="8723781" cy="5720380"/>
            <a:chOff x="0" y="0"/>
            <a:chExt cx="11631708" cy="7627173"/>
          </a:xfrm>
        </p:grpSpPr>
        <p:sp>
          <p:nvSpPr>
            <p:cNvPr name="AutoShape 3" id="3"/>
            <p:cNvSpPr/>
            <p:nvPr/>
          </p:nvSpPr>
          <p:spPr>
            <a:xfrm rot="0">
              <a:off x="0" y="234610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891343"/>
              <a:ext cx="11631708" cy="4735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</a:t>
              </a: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 clarity regarding factors influencing tip amounts in NYC taxis</a:t>
              </a:r>
            </a:p>
            <a:p>
              <a:pPr algn="just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Need to examine relationships between trip characteristics and tipping behavior</a:t>
              </a:r>
            </a:p>
            <a:p>
              <a:pPr algn="just" marL="518158" indent="-259079" lvl="1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these relationships will help NYC TLC develop effective regulations</a:t>
              </a:r>
            </a:p>
            <a:p>
              <a:pPr algn="just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Findings can inform driver training to improve customer service and increase tips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1631708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80"/>
                </a:lnSpc>
              </a:pPr>
              <a:r>
                <a:rPr lang="en-US" b="true" sz="5400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PROBLEM STATEMENT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32040" y="2564706"/>
            <a:ext cx="5317101" cy="5157588"/>
          </a:xfrm>
          <a:custGeom>
            <a:avLst/>
            <a:gdLst/>
            <a:ahLst/>
            <a:cxnLst/>
            <a:rect r="r" b="b" t="t" l="l"/>
            <a:pathLst>
              <a:path h="5157588" w="5317101">
                <a:moveTo>
                  <a:pt x="0" y="0"/>
                </a:moveTo>
                <a:lnTo>
                  <a:pt x="5317101" y="0"/>
                </a:lnTo>
                <a:lnTo>
                  <a:pt x="5317101" y="5157588"/>
                </a:lnTo>
                <a:lnTo>
                  <a:pt x="0" y="515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150"/>
            <a:ext cx="767795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SCOPE OF WORK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60838" y="1067150"/>
            <a:ext cx="7198462" cy="6983720"/>
            <a:chOff x="0" y="0"/>
            <a:chExt cx="9597949" cy="931162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87360"/>
              <a:ext cx="9597949" cy="8724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sz="31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collection from NYC TLC trip dataset, Taxi Zones CSV, and GeoJSON files</a:t>
              </a:r>
            </a:p>
            <a:p>
              <a:pPr algn="just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sz="31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 to clean and prepare dataset for analysis</a:t>
              </a:r>
            </a:p>
            <a:p>
              <a:pPr algn="just" marL="690874" indent="-345437" lvl="1">
                <a:lnSpc>
                  <a:spcPts val="4799"/>
                </a:lnSpc>
                <a:buFont typeface="Arial"/>
                <a:buChar char="•"/>
              </a:pPr>
              <a:r>
                <a:rPr lang="en-US" sz="31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Data Analysis to identify patterns in tipping behavior</a:t>
              </a:r>
            </a:p>
            <a:p>
              <a:pPr algn="just" marL="690876" indent="-345438" lvl="1">
                <a:lnSpc>
                  <a:spcPts val="4799"/>
                </a:lnSpc>
                <a:buFont typeface="Arial"/>
                <a:buChar char="•"/>
              </a:pPr>
              <a:r>
                <a:rPr lang="en-US" sz="31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 of tipping patterns by time, payment method, location, and trip characteristics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993" y="5430545"/>
            <a:ext cx="6008280" cy="5046955"/>
          </a:xfrm>
          <a:custGeom>
            <a:avLst/>
            <a:gdLst/>
            <a:ahLst/>
            <a:cxnLst/>
            <a:rect r="r" b="b" t="t" l="l"/>
            <a:pathLst>
              <a:path h="5046955" w="6008280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010895" y="1028700"/>
            <a:ext cx="8248405" cy="6052495"/>
            <a:chOff x="0" y="0"/>
            <a:chExt cx="10997874" cy="806999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16668"/>
              <a:ext cx="10997874" cy="755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contains taxi trip information including pickup/dropoff times, locations, fares</a:t>
              </a:r>
            </a:p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fields include vendor ID, pickup/dropoff datetime, location IDs, passenger count</a:t>
              </a:r>
            </a:p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includes fare amount, tip amount, and various surcharges</a:t>
              </a:r>
            </a:p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covers January 2023 with over 68,000 initial records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18850" y="6368981"/>
            <a:ext cx="541516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20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03090" y="1028700"/>
            <a:ext cx="3999491" cy="3879506"/>
          </a:xfrm>
          <a:custGeom>
            <a:avLst/>
            <a:gdLst/>
            <a:ahLst/>
            <a:cxnLst/>
            <a:rect r="r" b="b" t="t" l="l"/>
            <a:pathLst>
              <a:path h="3879506" w="3999491">
                <a:moveTo>
                  <a:pt x="0" y="0"/>
                </a:moveTo>
                <a:lnTo>
                  <a:pt x="3999491" y="0"/>
                </a:lnTo>
                <a:lnTo>
                  <a:pt x="3999491" y="3879506"/>
                </a:lnTo>
                <a:lnTo>
                  <a:pt x="0" y="3879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010895" y="2832426"/>
            <a:ext cx="8248405" cy="6425874"/>
            <a:chOff x="0" y="0"/>
            <a:chExt cx="10997874" cy="856783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07143"/>
              <a:ext cx="10997874" cy="8060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Tipping patterns vary significantly by day of week and hour of day</a:t>
              </a:r>
            </a:p>
            <a:p>
              <a:pPr algn="just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Credit card payments receive substantially higher tips than cash payments</a:t>
              </a:r>
            </a:p>
            <a:p>
              <a:pPr algn="just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Pickup and dropoff boroughs influence tipping behavior</a:t>
              </a:r>
            </a:p>
            <a:p>
              <a:pPr algn="just" marL="690881" indent="-345440" lvl="1">
                <a:lnSpc>
                  <a:spcPts val="4800"/>
                </a:lnSpc>
                <a:buFont typeface="Arial"/>
                <a:buChar char="•"/>
              </a:pPr>
              <a:r>
                <a:rPr lang="en-US" sz="32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Weak positive correlation between trip distance/duration and tip amounts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6386" y="2207333"/>
            <a:ext cx="6192900" cy="5263965"/>
          </a:xfrm>
          <a:custGeom>
            <a:avLst/>
            <a:gdLst/>
            <a:ahLst/>
            <a:cxnLst/>
            <a:rect r="r" b="b" t="t" l="l"/>
            <a:pathLst>
              <a:path h="5263965" w="6192900">
                <a:moveTo>
                  <a:pt x="0" y="0"/>
                </a:moveTo>
                <a:lnTo>
                  <a:pt x="6192900" y="0"/>
                </a:lnTo>
                <a:lnTo>
                  <a:pt x="6192900" y="5263966"/>
                </a:lnTo>
                <a:lnTo>
                  <a:pt x="0" y="5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292933"/>
            <a:ext cx="767795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true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KEY FINDINGS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8680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DAGkJsX6dCY</dc:identifier>
  <dcterms:modified xsi:type="dcterms:W3CDTF">2011-08-01T06:04:30Z</dcterms:modified>
  <cp:revision>1</cp:revision>
  <dc:title>TLC HD Ppt</dc:title>
</cp:coreProperties>
</file>